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0"/>
  </p:notes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1" r:id="rId31"/>
    <p:sldId id="332" r:id="rId32"/>
    <p:sldId id="333" r:id="rId33"/>
    <p:sldId id="329" r:id="rId34"/>
    <p:sldId id="330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B6404-7EE5-4021-BAE9-B9E2C093B379}" v="48" dt="2022-12-21T20:58:0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0272" autoAdjust="0"/>
  </p:normalViewPr>
  <p:slideViewPr>
    <p:cSldViewPr snapToGrid="0">
      <p:cViewPr varScale="1">
        <p:scale>
          <a:sx n="97" d="100"/>
          <a:sy n="97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11A2-ADF0-4019-9FF6-6CBEB0DCA441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BD0E-7BBD-47A8-B8C2-E1B035E64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2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haweb.org/eha/2013/18th/31667/vip.viprakasit.alpha-thalassemia.syndromes.from.clinical.and.molecular.html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brary.ehaweb.org/conference/documents/97379/red_cell_disease_2_alphathalassemia_syndromes_from_clinical_and_molecular_diagnosis_to_bedside_management.pdf" TargetMode="Externa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it-IT" dirty="0">
                <a:latin typeface="Arial" charset="0"/>
                <a:ea typeface="Arial" panose="020B0604020202020204" pitchFamily="34" charset="0"/>
                <a:cs typeface="Arial" panose="020B0604020202020204" pitchFamily="34" charset="0"/>
              </a:rPr>
              <a:t>Hb = </a:t>
            </a:r>
            <a:r>
              <a:rPr lang="en-GB" altLang="it-IT" dirty="0" err="1">
                <a:latin typeface="Arial" charset="0"/>
                <a:ea typeface="Arial" panose="020B0604020202020204" pitchFamily="34" charset="0"/>
                <a:cs typeface="Arial" panose="020B0604020202020204" pitchFamily="34" charset="0"/>
              </a:rPr>
              <a:t>Hemoglobin</a:t>
            </a:r>
            <a:endParaRPr lang="en-GB" altLang="it-IT" dirty="0">
              <a:latin typeface="Arial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36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863" lvl="0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/>
          </a:p>
          <a:p>
            <a:pPr marL="296863" lvl="0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/>
              <a:t>HbH</a:t>
            </a:r>
            <a:r>
              <a:rPr lang="en-US" sz="1400" b="1" dirty="0"/>
              <a:t> and </a:t>
            </a:r>
            <a:r>
              <a:rPr lang="en-US" sz="1400" b="1" dirty="0" err="1"/>
              <a:t>HbBarts</a:t>
            </a:r>
            <a:r>
              <a:rPr lang="en-US" sz="1400" b="1" dirty="0"/>
              <a:t> </a:t>
            </a:r>
          </a:p>
          <a:p>
            <a:pPr marL="296863" lvl="0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~</a:t>
            </a:r>
            <a:r>
              <a:rPr lang="en-US" sz="1200" dirty="0"/>
              <a:t>13,500 conceptions affected annually by α-thalassemia disorders*</a:t>
            </a:r>
            <a:endParaRPr lang="en-US" sz="1200" baseline="0" dirty="0"/>
          </a:p>
          <a:p>
            <a:pPr marL="296863" lvl="0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5,500 perinatal deaths occur annually due to Hb Barts hydrops fetalis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</a:p>
          <a:p>
            <a:pPr marL="296863" lvl="0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Non-deletional </a:t>
            </a:r>
            <a:r>
              <a:rPr lang="en-US" sz="1200" b="1" dirty="0" err="1"/>
              <a:t>HbH</a:t>
            </a:r>
            <a:r>
              <a:rPr lang="en-US" sz="1200" b="1" dirty="0"/>
              <a:t> mutations</a:t>
            </a:r>
          </a:p>
          <a:p>
            <a:pPr marL="18288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Constant Spring non-deletional mutations have been found in up to 10% of the population in Northeastern Thailand and 5–8% of the population in Southern China</a:t>
            </a:r>
            <a:r>
              <a:rPr lang="en-US" sz="1200" baseline="30000" dirty="0"/>
              <a:t>**</a:t>
            </a:r>
          </a:p>
          <a:p>
            <a:pPr marL="7540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aseline="30000" dirty="0"/>
          </a:p>
          <a:p>
            <a:pPr marL="2968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*Modell B, </a:t>
            </a:r>
            <a:r>
              <a:rPr lang="en-US" sz="1200" baseline="0" dirty="0" err="1"/>
              <a:t>Darlison</a:t>
            </a:r>
            <a:r>
              <a:rPr lang="en-US" sz="1200" baseline="0" dirty="0"/>
              <a:t> M. Bull World Health Organ. 2008;86:480–487. </a:t>
            </a:r>
          </a:p>
          <a:p>
            <a:pPr marL="2968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**</a:t>
            </a:r>
            <a:r>
              <a:rPr lang="en-US" dirty="0" err="1"/>
              <a:t>Kalle</a:t>
            </a:r>
            <a:r>
              <a:rPr lang="en-US" dirty="0"/>
              <a:t> </a:t>
            </a:r>
            <a:r>
              <a:rPr lang="en-US" dirty="0" err="1"/>
              <a:t>Kwaifa</a:t>
            </a:r>
            <a:r>
              <a:rPr lang="en-US" dirty="0"/>
              <a:t> I et al. </a:t>
            </a:r>
            <a:r>
              <a:rPr lang="en-US" i="1" dirty="0" err="1"/>
              <a:t>Orphanet</a:t>
            </a:r>
            <a:r>
              <a:rPr lang="en-US" i="1" dirty="0"/>
              <a:t> J Rare Dis</a:t>
            </a:r>
            <a:r>
              <a:rPr lang="en-US" dirty="0"/>
              <a:t>. 2020;15:166</a:t>
            </a:r>
          </a:p>
          <a:p>
            <a:pPr marL="2968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968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Hb = hemoglobin; </a:t>
            </a:r>
            <a:r>
              <a:rPr lang="en-US" sz="1200" dirty="0" err="1"/>
              <a:t>HbH</a:t>
            </a:r>
            <a:r>
              <a:rPr lang="en-US" sz="1200" dirty="0"/>
              <a:t> = hemoglobin H </a:t>
            </a:r>
          </a:p>
          <a:p>
            <a:pPr marL="2968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aseline="30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6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HBA = alpha globin gene; RBC = red blood cell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6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Decreased synthesis of α results in excess γ chains (in fetus), which form γ4 tetramers, called hemoglobin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Bart’s; in adults, excess β chains form β4 tetramers, (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Because of their very high oxygen affinity, Both tetramers cannot transport oxygen due to high oxygen affinity;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is also unstable which leads to the production of inclusion bodies in RBCs and a variable levels of hemolysis (and ineffective erythropoiesis to a lesser degree than in beta-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thal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). </a:t>
            </a:r>
            <a:r>
              <a:rPr lang="da-DK" sz="1200" dirty="0"/>
              <a:t>Piel FB et al. </a:t>
            </a:r>
            <a:r>
              <a:rPr lang="da-DK" sz="1200" i="1" dirty="0"/>
              <a:t>N Engl J Med</a:t>
            </a:r>
            <a:r>
              <a:rPr lang="da-DK" sz="1200" dirty="0"/>
              <a:t>. 2014;371(20):1908–1916.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baseline="0" dirty="0">
                <a:latin typeface="Arial" panose="020B0604020202020204" pitchFamily="34" charset="0"/>
              </a:rPr>
              <a:t>Hemolysis and ineffective erythropoiesis result in variable levels of anemia hypergoaculability and primary iron overload.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0" i="0" u="none" strike="noStrike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baseline="0" dirty="0">
                <a:latin typeface="Arial" panose="020B0604020202020204" pitchFamily="34" charset="0"/>
              </a:rPr>
              <a:t>Hb = hemoglobin;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HbA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= adult hemoglobin;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H; RBC = red blood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2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All patients with 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disease older than 45 years of age are susceptible to iron overload even if they do not receive regular blood transfusions</a:t>
            </a:r>
          </a:p>
          <a:p>
            <a:pPr algn="l"/>
            <a:endParaRPr lang="en-US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= year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2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dirty="0" err="1"/>
              <a:t>HbH</a:t>
            </a:r>
            <a:r>
              <a:rPr lang="en-US" dirty="0"/>
              <a:t> = 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hemoglobin H</a:t>
            </a:r>
            <a:r>
              <a:rPr lang="en-US" dirty="0"/>
              <a:t>; MCH = mean corpuscular hemoglobin; MCV = mean corpuscular volume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0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MCV = mean corpuscular volume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9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complications seen in NTDT are also characteristic of TDT, however with adequate blood transfusion, many of these complications have become less common in patients with TDT.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Hb = hemoglobin; </a:t>
            </a:r>
            <a:r>
              <a:rPr lang="en-US" dirty="0" err="1"/>
              <a:t>HbH</a:t>
            </a:r>
            <a:r>
              <a:rPr lang="en-US" dirty="0"/>
              <a:t>= hemoglobin H; NTDT = Non-transfusion dependent thalassemia; TDT = Transfusion Dependent Thalassemia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53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H; </a:t>
            </a:r>
            <a:r>
              <a:rPr lang="en-US" dirty="0"/>
              <a:t>RBC= red blood cell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77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BMD = bone mineral density; Hb = hemoglobin; </a:t>
            </a:r>
            <a:r>
              <a:rPr lang="en-US" dirty="0" err="1"/>
              <a:t>HbH</a:t>
            </a:r>
            <a:r>
              <a:rPr lang="en-US" dirty="0"/>
              <a:t>= hemoglobin H; RBC = red blood cell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48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Neonatal complications include pulmonary hypertension, respiratory distress syndrome, pulmonary hemorrhage, convulsions, brain infarction, intraventricular hemorrhage, bilateral pneumothorax, pericardial effusion, septicemia, thrombocytopenia, and portal vein thrombosis</a:t>
            </a:r>
            <a:r>
              <a:rPr lang="en-US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MCH = mean corpuscular hemoglobin; MCV = mean corpuscular volume; WBC = white blood cell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4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charset="0"/>
                <a:cs typeface="Arial"/>
              </a:rPr>
              <a:t>Hb = hemoglobin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48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US" dirty="0"/>
              <a:t>Craniofacial abnormalities (microcephaly, frontal hair upsweep, </a:t>
            </a:r>
            <a:r>
              <a:rPr lang="en-US" dirty="0" err="1"/>
              <a:t>telecanthus</a:t>
            </a:r>
            <a:r>
              <a:rPr lang="en-US" dirty="0"/>
              <a:t>, short triangular nose, tented upper lip, thick or everted lower lip, open mouth) </a:t>
            </a:r>
          </a:p>
          <a:p>
            <a:pPr lvl="1" algn="l"/>
            <a:r>
              <a:rPr lang="en-US" dirty="0"/>
              <a:t>Growth impairment present at birth </a:t>
            </a:r>
          </a:p>
          <a:p>
            <a:pPr lvl="1" algn="l"/>
            <a:r>
              <a:rPr lang="en-US" dirty="0"/>
              <a:t>Genital abnormalities (</a:t>
            </a:r>
            <a:r>
              <a:rPr lang="en-US" dirty="0" err="1"/>
              <a:t>eg</a:t>
            </a:r>
            <a:r>
              <a:rPr lang="en-US" dirty="0"/>
              <a:t>, hypospadias, undescended testes, ambiguous or female genitalia) </a:t>
            </a:r>
          </a:p>
          <a:p>
            <a:pPr lvl="1" algn="l"/>
            <a:r>
              <a:rPr lang="en-US" dirty="0"/>
              <a:t>Developmental delay (DD) with severe to profound intellectual disability (ID)</a:t>
            </a:r>
          </a:p>
          <a:p>
            <a:pPr lvl="1" algn="l"/>
            <a:r>
              <a:rPr lang="en-US" dirty="0"/>
              <a:t>Co-occurring mild </a:t>
            </a:r>
            <a:r>
              <a:rPr lang="el-GR" dirty="0"/>
              <a:t>α</a:t>
            </a:r>
            <a:r>
              <a:rPr lang="en-US" dirty="0"/>
              <a:t>-thalassemia in up to 75% of affected males</a:t>
            </a:r>
          </a:p>
          <a:p>
            <a:pPr lvl="1" algn="l"/>
            <a:endParaRPr lang="en-US" dirty="0"/>
          </a:p>
          <a:p>
            <a:pPr lvl="1" algn="l"/>
            <a:r>
              <a:rPr lang="en-US" dirty="0"/>
              <a:t>CBC = complete blood count;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H; </a:t>
            </a:r>
            <a:r>
              <a:rPr lang="en-US" dirty="0"/>
              <a:t>RBC = red blood cell</a:t>
            </a:r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lvl="0" algn="l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1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dirty="0" err="1"/>
              <a:t>HbA</a:t>
            </a:r>
            <a:r>
              <a:rPr lang="en-US" dirty="0"/>
              <a:t> = adult Hb;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H; </a:t>
            </a:r>
            <a:r>
              <a:rPr lang="en-US" dirty="0"/>
              <a:t> RBC = red blood cell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62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= deoxyribonucleic acid; Hb = hemoglobin; NTDT = non-transfusion dependent thalassemia; RBC, red blood cell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14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BCB = Brilliant </a:t>
            </a:r>
            <a:r>
              <a:rPr lang="en-US" dirty="0" err="1"/>
              <a:t>cresyl</a:t>
            </a:r>
            <a:r>
              <a:rPr lang="en-US" dirty="0"/>
              <a:t> blue; CBC = complete blood count; Hb = hemoglobin; </a:t>
            </a:r>
            <a:r>
              <a:rPr lang="en-US" dirty="0" err="1"/>
              <a:t>HbA</a:t>
            </a:r>
            <a:r>
              <a:rPr lang="en-US" dirty="0"/>
              <a:t> and HbA2 = adult types of Hb; </a:t>
            </a:r>
            <a:r>
              <a:rPr lang="en-US" dirty="0" err="1"/>
              <a:t>HbF</a:t>
            </a:r>
            <a:r>
              <a:rPr lang="en-US" dirty="0"/>
              <a:t> = fetal Hb; </a:t>
            </a:r>
            <a:r>
              <a:rPr lang="en-US" dirty="0" err="1"/>
              <a:t>HbE</a:t>
            </a:r>
            <a:r>
              <a:rPr lang="en-US" dirty="0"/>
              <a:t> = E type Hb; </a:t>
            </a:r>
            <a:r>
              <a:rPr lang="en-US" dirty="0" err="1"/>
              <a:t>HbH</a:t>
            </a:r>
            <a:r>
              <a:rPr lang="en-US" dirty="0"/>
              <a:t> = hemoglobin H disease; HPLC = high-performance liquid chromatography; MCH = mean corpuscular hemoglobin; MCV = mean corpuscular volume; NTDT = non-transfusion dependent thalassemia; RBC, red blood cell; TSAT, transferrin saturation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22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</a:p>
          <a:p>
            <a:r>
              <a:rPr lang="en-US" b="1" dirty="0"/>
              <a:t>Complete blood count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MCV levels &lt; 80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MCH &lt; 27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 positive screening results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may be due to iron deficiency anemia, thus additional confirmatory tests are needed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Blood smear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Thalassemic RBCs show microcytosis, hypochromic, anisocytosis, and poikilocytosis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RBCs with inclusion bodies indicate presence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Quantifies Hb level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HbA2,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other Hb variants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in detecting and quantifying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Hb Barts percentage, and has low sensitivity to detecting non-deletional forms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Constant Spring)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Capillary/gel electrophoresis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to separate and quantify HbA2,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HbBarts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some Hb variants, which is required to make a presumptive diagnosis of </a:t>
            </a:r>
            <a:r>
              <a:rPr kumimoji="0" lang="el-GR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α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thalassemia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Molecular genetic testing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to understand the clinical phenotype and definitively confirm a diagnosis of </a:t>
            </a:r>
            <a:r>
              <a:rPr kumimoji="0" lang="el-GR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-thalassemia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dirty="0" err="1"/>
              <a:t>HbA</a:t>
            </a:r>
            <a:r>
              <a:rPr lang="en-US" dirty="0"/>
              <a:t> and HbA2 = adult types of Hb; </a:t>
            </a:r>
            <a:r>
              <a:rPr lang="en-US" dirty="0" err="1"/>
              <a:t>HbF</a:t>
            </a:r>
            <a:r>
              <a:rPr lang="en-US" dirty="0"/>
              <a:t> = fetal Hb; </a:t>
            </a:r>
            <a:r>
              <a:rPr lang="en-US" dirty="0" err="1"/>
              <a:t>HbE</a:t>
            </a:r>
            <a:r>
              <a:rPr lang="en-US" dirty="0"/>
              <a:t> = E type Hb; HPLC = high-performance liquid chromatography; MCH = mean corpuscular Hb; MCV = mean corpuscular volume; RBC = red blood cell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87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CBC = complete blood count; Hb = hemoglobin; MCH = mean corpuscular Hb; MCV = mean corpuscular volume; RBC = red blood cell; ZPP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zinc protoporphyrin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28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CBC = complete blood count; Hb = hemoglobin; MCH = mean corpuscular Hb; MCV = mean corpuscular volume; RBC = red blood cell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dirty="0" err="1"/>
              <a:t>HbA</a:t>
            </a:r>
            <a:r>
              <a:rPr lang="en-US" dirty="0"/>
              <a:t> and HbA2 = adult types of Hb; </a:t>
            </a:r>
            <a:r>
              <a:rPr lang="en-US" dirty="0" err="1"/>
              <a:t>HbE</a:t>
            </a:r>
            <a:r>
              <a:rPr lang="en-US" dirty="0"/>
              <a:t> = E type Hb; </a:t>
            </a:r>
            <a:r>
              <a:rPr lang="en-US" dirty="0" err="1"/>
              <a:t>HbF</a:t>
            </a:r>
            <a:r>
              <a:rPr lang="en-US" dirty="0"/>
              <a:t> = fetal Hb; HPLC = high-performance liquid chromatography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1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LAMP = loop-mediated isothermal amplification; MLPA = multiplex ligation-dependent probe amplification; NGS = next-generation sequencing; PCR = polymerase chain reaction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45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CBC = complete blood count; Hb = hemoglobin; HPLC =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high-performance liquid chromatography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MCV = mean corpuscular volume</a:t>
            </a:r>
          </a:p>
          <a:p>
            <a:pPr algn="l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HBA = alpha globin gene; HBB = beta globin gene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3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If fetus found to be positive for α-thalassemia major, review management options with parents (in utero transfusions, </a:t>
            </a:r>
            <a:r>
              <a:rPr lang="en-US" i="1" dirty="0"/>
              <a:t>in utero </a:t>
            </a:r>
            <a:r>
              <a:rPr lang="en-US" dirty="0"/>
              <a:t>stem cell transplantation study, expectant management or termination)</a:t>
            </a:r>
          </a:p>
          <a:p>
            <a:pPr algn="l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CBC = complete blood count; Hb = hemoglobin; </a:t>
            </a:r>
            <a:r>
              <a:rPr lang="en-US" dirty="0" err="1"/>
              <a:t>HbA</a:t>
            </a:r>
            <a:r>
              <a:rPr lang="en-US" dirty="0"/>
              <a:t> and HbA2 = adult types of Hb; MCH = mean corpuscular Hb;  MCV = mean corpuscular volume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83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Hb A2 = adult type of Hb; MCV = mean corpuscular volume; HPLC = high-performance liquid chromatography; TIBC = total iron binding capacity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34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HPLC = </a:t>
            </a:r>
            <a:r>
              <a:rPr lang="en-US" dirty="0"/>
              <a:t>high-performance liquid chromatography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00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Deletional: NTDT iron chelation therapy: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manage iron overload when serum ferritin is ≥ 1000 ng/mL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Nondeletional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NTDT or TDT: regular or intermittent transfusions to maintain Hb at &gt; 9 g/dL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Splenectomy: might be considered for patients with baseline Hb &lt; 7 g/dL and hepatosplenomegaly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Hb = hemoglobin; NTDT = non-transfusion-dependent thalassemia; RBC = red blood cell; TDT = transfusion-dependent thalassemia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51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Major/Hb Barts Hydrops Fetalis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Treatment approach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Genetic counseling is recommended for couples at risk of having an affected child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Intra-uterine RBC transfusions have been performed with some success in a small number of cases</a:t>
            </a:r>
          </a:p>
          <a:p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Considerations/Challenges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Patients who survive due to intra-uterine RBC transfusions will require regular lifelong transfusions and iron chelation 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Patients are likely to have severe congenital abnormalities and delays in cognitive and motor functions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Hb = hemoglobin; HSCT = hematopoeitic stem cell transplanation; RBC = red blood cell</a:t>
            </a:r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51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dirty="0" err="1"/>
              <a:t>HbH</a:t>
            </a:r>
            <a:r>
              <a:rPr lang="en-US" dirty="0"/>
              <a:t> = hemoglobin H; </a:t>
            </a:r>
            <a:r>
              <a:rPr lang="da-DK" dirty="0"/>
              <a:t>HSCT = hematopoeitic stem cell transplanation; </a:t>
            </a:r>
            <a:r>
              <a:rPr lang="en-US" dirty="0"/>
              <a:t>NTDT = non-transfusion dependent thalassemia; RBC = red blood cell; TDT = transfusion-dependent thalassemia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8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</a:t>
            </a:r>
            <a:r>
              <a:rPr lang="en-US" dirty="0" err="1"/>
              <a:t>HbH</a:t>
            </a:r>
            <a:r>
              <a:rPr lang="en-US" dirty="0"/>
              <a:t> patients, in general, have rather high hemoglobin levels (8-9 g/dL), they do not need regular blood transfusions or iron chelation.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HbH</a:t>
            </a:r>
            <a:r>
              <a:rPr lang="en-US" dirty="0"/>
              <a:t> = hemoglobin H; TDT= transfusion-dependent thalassemia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48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Hb = hemoglobin; </a:t>
            </a:r>
            <a:r>
              <a:rPr lang="en-US" b="0" dirty="0" err="1"/>
              <a:t>HbH</a:t>
            </a:r>
            <a:r>
              <a:rPr lang="en-US" b="0" dirty="0"/>
              <a:t> = hemoglobin H; P = percentile; TDT = transfusion-dependent thalassemia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17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Episodic: Restore patient’s hemoglobin to 8-9 g/dL by red cell transfusion</a:t>
            </a:r>
            <a:endParaRPr lang="en-US" sz="1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Identify the cause of infection/inflammation and provide appropriate treatment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TDT: transfusion every 2–5 weeks to maintain pre-transfusion Hb of ≥9–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g/dL, usually within the first 2 years of life, with the following criteria: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diagnosis of TDT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&lt;7 g/dL on 2 occasions &gt;2 weeks apart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signs/symptoms regardless of Hb level: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symptomatic anemia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growth/Failure to thrive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of intramedullary hematopoiesis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pathological fractures or facial changes)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significant extramedullary hematopoiesis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Preventative transfusions in high-risk populations may be done for prevention or management of complications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 = hemoglobin;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hemoglobin H;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NTDT = non-transfusion-dependent thalassemia; TDT = transfusion-dependent thalassemia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6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 = hemoglobin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7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dirty="0" err="1"/>
              <a:t>HbA</a:t>
            </a:r>
            <a:r>
              <a:rPr lang="en-US" dirty="0"/>
              <a:t> = adult hemoglobin; </a:t>
            </a:r>
            <a:r>
              <a:rPr lang="en-US" dirty="0" err="1"/>
              <a:t>HbF</a:t>
            </a:r>
            <a:r>
              <a:rPr lang="en-US" dirty="0"/>
              <a:t> = fetal hemoglobin; </a:t>
            </a:r>
            <a:r>
              <a:rPr lang="en-US" dirty="0" err="1"/>
              <a:t>HbH</a:t>
            </a:r>
            <a:r>
              <a:rPr lang="en-US" dirty="0"/>
              <a:t> = hemoglobin H; RBC = red blood cell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62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Fe = iron; Hb= hemoglobin; </a:t>
            </a:r>
            <a:r>
              <a:rPr lang="en-US" b="0" dirty="0" err="1"/>
              <a:t>HbH</a:t>
            </a:r>
            <a:r>
              <a:rPr lang="en-US" b="0" dirty="0"/>
              <a:t> = hemoglobin H; LIC = liver iron concentration;  MRI = magnetic resonance imaging; P= percentile;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NTDT = non-transfusion-dependent thalassemia; SF = serum ferritin; </a:t>
            </a:r>
            <a:r>
              <a:rPr lang="en-US" b="0" dirty="0"/>
              <a:t>TDT = transfusion dependent thalassemia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02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Hb = hemoglobin;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HbH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hemoglobin 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074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1. Viprakasit V. Alpha-thalassemia syndromes: From Clinical and Molecular Diagnosis to Bedside Management. 2013.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https://library.ehaweb.org/eha/2013/18th/31667/vip.viprakasit.alpha-thalassemia.syndromes.from.clinical.and.molecular.html</a:t>
            </a:r>
            <a:r>
              <a:rPr lang="en-US" dirty="0">
                <a:solidFill>
                  <a:prstClr val="black"/>
                </a:solidFill>
              </a:rPr>
              <a:t>. Available at: Accessed June 3 2022.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.Viprakasit V.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Alpha-thalassemia syndromes: from clinical and molecular diagnosis to bedside management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2013. Available at: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https://library.ehaweb.org/conference/documents/97379/red_cell_disease_2_alphathalassemia_syndromes_from_clinical_and_molecular_diagnosis_to_bedside_management.pdf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Accessed June 3,2022.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11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GvHD = graft-versus-host disease; HLA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human leukocyte antigen; HSCT = hematopoietic stem cell transplantation; MRI</a:t>
            </a:r>
            <a:r>
              <a:rPr lang="en-US" dirty="0">
                <a:solidFill>
                  <a:prstClr val="black"/>
                </a:solidFill>
              </a:rPr>
              <a:t>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magnetic resonance imaging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0898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MRA = </a:t>
            </a:r>
            <a:r>
              <a:rPr lang="en-US" dirty="0"/>
              <a:t>m</a:t>
            </a:r>
            <a:r>
              <a:rPr lang="en-US" noProof="0" dirty="0" err="1"/>
              <a:t>agnetic</a:t>
            </a:r>
            <a:r>
              <a:rPr lang="en-US" noProof="0" dirty="0"/>
              <a:t> resonance angiography; MRI = magnetic resonance imaging; PCR = polymerase chain reaction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105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Hb = hemoglobin; </a:t>
            </a:r>
            <a:r>
              <a:rPr lang="en-US" sz="1200" dirty="0" err="1"/>
              <a:t>HbH</a:t>
            </a:r>
            <a:r>
              <a:rPr lang="en-US" sz="1200" dirty="0"/>
              <a:t> = hemoglobin H; NTDT = non-transfusion-dependent thalassemia; TDT = transfusion-dependent thalassemia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31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BMD = bone mineral density; CBC = complete blood count; Hb= hemoglobin; </a:t>
            </a:r>
            <a:r>
              <a:rPr lang="en-US" b="0" dirty="0" err="1"/>
              <a:t>HbH</a:t>
            </a:r>
            <a:r>
              <a:rPr lang="en-US" b="0" dirty="0"/>
              <a:t> = hemoglobin H; HSCT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hematopoietic stem cell transplantation;</a:t>
            </a:r>
            <a:r>
              <a:rPr lang="en-US" b="0" dirty="0"/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NTDT = non-transfusion-dependent thalassemia; </a:t>
            </a:r>
            <a:r>
              <a:rPr lang="en-US" b="0" dirty="0"/>
              <a:t>P= percentile; TDT = transfusion dependent thalassemia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694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CBC = complete blood count; DNA = deoxyribonucleic acid; Hb = hemoglobin; </a:t>
            </a:r>
            <a:r>
              <a:rPr lang="en-US" sz="1200" dirty="0" err="1"/>
              <a:t>HbA</a:t>
            </a:r>
            <a:r>
              <a:rPr lang="en-US" sz="1200" dirty="0"/>
              <a:t> and HbA2 = adult types of Hb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MCA = middle cerebral artery; MCH = mean corpuscular Hb; MCV = mean corpuscular volume; U/S = ultrasound; PCR = polymerase chain reaction </a:t>
            </a:r>
          </a:p>
          <a:p>
            <a:pPr algn="l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007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LDH = lactate dehydrogenase; MCH = mean corpuscular hemoglobin; MCHC =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mean corpuscular hemoglobin concentration;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/>
              <a:t>MCV = mean corpuscular volume; RBC = red blood cell; RDW = red cell distribution width; WBC = white blood cell;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084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CBC = complete blood count; Hb= hemoglobin; </a:t>
            </a:r>
            <a:r>
              <a:rPr lang="en-US" b="0" dirty="0" err="1"/>
              <a:t>HbA</a:t>
            </a:r>
            <a:r>
              <a:rPr lang="en-US" b="0" dirty="0"/>
              <a:t> and HbA2 = adult types of hemoglobin; </a:t>
            </a:r>
            <a:r>
              <a:rPr lang="en-US" b="0" dirty="0" err="1"/>
              <a:t>HbF</a:t>
            </a:r>
            <a:r>
              <a:rPr lang="en-US" b="0" dirty="0"/>
              <a:t> = fetal hemoglobin; </a:t>
            </a:r>
            <a:r>
              <a:rPr lang="en-US" b="0" dirty="0" err="1"/>
              <a:t>HbH</a:t>
            </a:r>
            <a:r>
              <a:rPr lang="en-US" b="0" dirty="0"/>
              <a:t> = hemoglobin H;  P= percentile; RBC = red blood cell; TDT = transfusion dependent thalassemia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6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Hb= hemoglobin;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H; </a:t>
            </a:r>
            <a:r>
              <a:rPr lang="en-US" dirty="0"/>
              <a:t>MCH = mean corpuscular hemoglobin; MCV = mean corpuscular volume; RBC = red blood cell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3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*The two symbols before the slash represent alleles </a:t>
            </a:r>
            <a:r>
              <a:rPr lang="en-US" dirty="0"/>
              <a:t>for</a:t>
            </a:r>
            <a:r>
              <a:rPr lang="en-US" sz="1200" dirty="0"/>
              <a:t> </a:t>
            </a:r>
            <a:r>
              <a:rPr lang="en-US" sz="1200" i="1" dirty="0"/>
              <a:t>HBA1 and HBA2 on one chromosome</a:t>
            </a:r>
            <a:r>
              <a:rPr lang="en-US" sz="1200" dirty="0"/>
              <a:t>; the 2 symbols after the slash represent alleles </a:t>
            </a:r>
            <a:r>
              <a:rPr lang="en-US" dirty="0"/>
              <a:t>for </a:t>
            </a:r>
            <a:r>
              <a:rPr lang="en-US" i="1" dirty="0"/>
              <a:t>HBA1</a:t>
            </a:r>
            <a:r>
              <a:rPr lang="en-US" dirty="0"/>
              <a:t> and </a:t>
            </a:r>
            <a:r>
              <a:rPr lang="en-US" sz="1200" i="1" dirty="0"/>
              <a:t>HBA2 </a:t>
            </a:r>
            <a:r>
              <a:rPr lang="en-US" sz="1200" dirty="0"/>
              <a:t>on the other chromosome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deletional mutation;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non-deletional mutation</a:t>
            </a:r>
            <a:endParaRPr lang="en-US" sz="1200" dirty="0"/>
          </a:p>
          <a:p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7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0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Hb = hemoglobin;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2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dirty="0">
                <a:latin typeface="Arial" charset="0"/>
              </a:rPr>
              <a:t>Hb = hemoglobin;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HbH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= hemoglobin H</a:t>
            </a:r>
            <a:endParaRPr lang="en-US" altLang="it-IT" dirty="0">
              <a:latin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7BD0E-7BBD-47A8-B8C2-E1B035E648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5E9E-EBEA-E580-6DDA-9D2FC9E14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D6D32-B7F1-F879-71C5-2129A40B5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31C15-3FBF-1BBD-5B32-2C278796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E46C6-80EE-36B9-6B5D-E9AD2707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A9DE-D1A3-5E19-3CB1-959D0DE9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4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0C6B-7B03-D903-0967-B509C786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8EEAA-F796-5F69-9D14-3B302DE0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DFA8-67AC-CA3B-43A0-1024ED5D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A84A-22E6-C95F-9C71-85958E55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A5964-72D1-0979-A0FE-5DA0FDA6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30B27-2180-5750-F213-7A0B37DED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0B64C-102A-2ECE-68C5-240CC39F9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82DD1-E6C6-49BC-B6CA-6CE7981F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D1100-CEDF-A4CE-AC74-FB23FB3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43F99-6346-77AF-A75C-F6B50D6E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7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3A7A-284E-C83B-1946-9E55CF19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ACF0-CD9F-ECBA-0DE6-6C285A50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322C-AD18-6B41-62A5-2240FFE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CFF7-085B-416B-26FF-B5BE2364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6CC5-42CD-AC3A-55CC-D07CB4D3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901D-2B49-5D67-EAD2-B76249F7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24556-3161-0F4D-11B5-3B60B4301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C567-9B93-A500-B163-DF0E8A54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3C6B-EBE8-310B-25FA-438ABCD0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86AA0-7D20-E6E0-EC69-3502519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7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AE25-BED5-0648-1495-A166A536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7CF5-4203-7CE5-B4AC-021006EC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82AD2-8698-B59A-A1EE-FCD9ED4B1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45887-68BD-3A5F-04F1-C50C5427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47CCD-4754-827F-FDF4-72AA89F0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2E485-065D-3532-6C11-0167A374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C45A-F883-C533-920B-AFCD3A7E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5FD13-5459-3D98-CB4C-E01758CF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6A6E9-A561-C2E0-1836-9BC51464C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7F5E2-AE0A-D645-9041-898199E03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0086F-3BCA-8CD9-AB90-69DF437A9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3C607-61B8-97B6-9B5D-A07D46C7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B2F30-0384-1B8D-0A9B-D2DB0125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A8E86-E10B-98BA-5F52-0C815972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202A-2502-3D22-4B9B-2BE89B1B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3947C-F548-C49A-F527-5BF93094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182B2-15D1-EB6B-1257-7C6E4C12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FB762-CD17-2FB4-CB9B-91D1E832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E8B96-3AEB-3056-5640-27D4EB58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BC767-0C88-B75E-475D-892548A8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21C1-05FF-B4F2-BC26-C5622915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4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CA43-C94A-763B-29BD-515810C0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6E4C9-38D6-F47E-91EE-9F328C0E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D781D-E2C3-D0B7-16AB-2DCE1865B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63216-D31C-AF73-C64D-02637336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FD09-FAEA-238B-E320-F0F8F72B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5968-6292-6758-E47F-548905A9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0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1E8E-119B-C39C-9CE5-0D7CBB4C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8E2E8-C785-3949-E050-717C96A8B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E0C0B-9682-5397-09B7-52521CEE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17FC6-F4C4-C5C8-523F-715946A2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9B4DA-C62F-A024-956C-AC283BA3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09417-D553-6DDF-C16E-4899C007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6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2CF3B-0393-9F09-CB9E-506686B4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C5D7E-6646-DAFF-A2DD-B55C8A33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78484-87AD-A4F2-F940-AB09D69BC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2594-94E2-45F5-A6EB-DAE87A9831C0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67BD-D6F9-C0A9-F1D8-0AE661F90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E77E8-82A4-4AE2-33EE-9450826D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D19B-6A20-46E2-9318-FC69A408A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F718-2EC0-D546-ABC5-69B37D8E8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F0615-679D-A0A3-5F20-75C145DC0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9540EA57-07CB-3100-DCA4-95398C6C8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E6F751-D4D7-A3B6-5E42-78182B95E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DBAD516F-C374-FA9A-1514-D9A8C9D8C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943449-BE26-D6A2-1955-E020FE46F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7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D8A4E-85FD-76CE-9DD1-39E4EAA05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able&#10;&#10;Description automatically generated">
            <a:extLst>
              <a:ext uri="{FF2B5EF4-FFF2-40B4-BE49-F238E27FC236}">
                <a16:creationId xmlns:a16="http://schemas.microsoft.com/office/drawing/2014/main" id="{EDF02E54-16CA-3EBF-BBF5-572061C8D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D6570F09-9A51-DC6A-F64B-2909CB1A3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913CAC0-5020-40F1-7816-E67C343DE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7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F5BBCE-0708-30EF-19F2-355C52AC0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19FC6827-B20E-1222-0346-F6F98B221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59B4B6-7FED-5FA4-ECD9-4E27449AA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3E8D-6442-29FD-C542-4C6CCAA2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2B3EB5EB-24F6-1596-3437-4B419C689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5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0240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A9CF3A5-BEA8-3B98-A0CA-FD7C6A7BF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C7A2EEE-2F66-0D63-5B61-3CD116E7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6C688DB-13AE-2BD2-A14D-04B1C780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091DDA8-7B4B-038C-7297-584E3F148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0B7D40-471B-A1AC-9343-32B1F51F3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4F47630-5357-162E-1175-D348085EF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71B32BB5-0FBC-3C09-769D-943D908B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FA3F732F-FEC7-F4D2-E325-D522C2B31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F7BD6E-8FA5-5987-D590-11C0EC66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1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1D1248A-7BA6-F128-A78C-98F9B1F7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75B02F-CE54-639D-7D1A-79A9C3E87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DE31371-5CE6-589F-74C4-4397A9D6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9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05823E85-5C65-C37C-3A42-A3B4D9CA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9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93CFD63-1816-597D-94B8-EF7804D3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2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54D9C70-B561-9FA5-7B7C-8235A78CB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35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F0C4732-84D6-28EB-6EA9-68EACA4DB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477F00-4D84-C065-AC81-B15C70D2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7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9ACF407-3E11-1292-1F88-A818920E9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09A1D5-7DA1-4B9E-32FD-3EB3130BA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57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87F8ADA-5954-96DF-E612-9AA7BED1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9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able&#10;&#10;Description automatically generated">
            <a:extLst>
              <a:ext uri="{FF2B5EF4-FFF2-40B4-BE49-F238E27FC236}">
                <a16:creationId xmlns:a16="http://schemas.microsoft.com/office/drawing/2014/main" id="{753D6D9F-13D5-17F1-906E-81C593AC0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1A986A-B679-1E43-4CF0-FC178DAB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7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563225-480B-D27E-318F-A10E0A1AE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87EA175-6C91-2A56-DB29-15AFBFBA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7FD29276-AEB1-026C-BEED-7A4C3E763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1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D27FB41-8CA1-279E-88C4-F21A4A3E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6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05C829A-399D-623E-6F05-5482255C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2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99C310F-8BB1-A581-0946-C93935C88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1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D0242E-B458-6347-55E4-7EBF5BD8C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6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AB6BB3F-45AA-57FB-7B0A-1B2A32394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88A3E1-BB6C-539D-E699-72130864A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6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B971DBE-FA99-7162-B7DA-47B03C8D1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8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73C79A87-8B92-D81E-E557-0E247DA01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3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A6A96C8-6713-4ACA-85BC-ABF1540D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0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B450F44-4E5A-DFA7-4853-4677F02E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6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FDD8A46-9F9C-74DF-E3EB-CC637C45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7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16C236-09BC-3151-5760-A68316B5B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3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6C2C48E-EF0E-CE0B-2D9D-922966D7F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0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243F60-83EE-FC5F-139F-45B19569C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8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78B4542-0175-799E-CE76-DC5AC2E4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8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75159E-AF64-8453-43D8-2A59F3DBC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301F63-407F-AA9C-A159-C0DD1B83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0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C0D37B-517F-5B84-E814-3CFBE880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1744DD1-CF42-2179-BFBE-282D3276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950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2686AA7-F210-DC7C-47DC-32B2EAD5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1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FB43D9-6F70-8F2F-7A5F-6429A26C8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4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D642C5-DAD3-CB11-DDE5-A56C9925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43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7406DB3-4A98-22A0-4808-DAFD5E086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253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9821150-CFBE-7F44-5CC9-0B9B58C10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1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49F846-879F-5D56-DBFE-D9A72806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5E98F60-0E59-CC3E-FD82-DA6FEBE71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68C230-7132-4662-E724-AEBE16C9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31B7AC6-83F3-72E7-C7FE-FC39A7EB4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5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472B2092A514F9FEE28A7350265B5" ma:contentTypeVersion="12" ma:contentTypeDescription="Create a new document." ma:contentTypeScope="" ma:versionID="8c7a685c13b73bc9fb4186eb170f59c9">
  <xsd:schema xmlns:xsd="http://www.w3.org/2001/XMLSchema" xmlns:xs="http://www.w3.org/2001/XMLSchema" xmlns:p="http://schemas.microsoft.com/office/2006/metadata/properties" xmlns:ns2="8db577f2-5ec6-4bf1-8cb4-a8e72a15cada" xmlns:ns3="81687189-3128-4f28-9ad6-333ca869bd6b" targetNamespace="http://schemas.microsoft.com/office/2006/metadata/properties" ma:root="true" ma:fieldsID="aa69f8d505407ad15a859de558b13fc5" ns2:_="" ns3:_="">
    <xsd:import namespace="8db577f2-5ec6-4bf1-8cb4-a8e72a15cada"/>
    <xsd:import namespace="81687189-3128-4f28-9ad6-333ca869b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77f2-5ec6-4bf1-8cb4-a8e72a15c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078bdb-18a8-4b38-96d3-955d15450c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87189-3128-4f28-9ad6-333ca869b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9b48ceb-eac3-40a0-aef3-974db0f6f9c0}" ma:internalName="TaxCatchAll" ma:showField="CatchAllData" ma:web="81687189-3128-4f28-9ad6-333ca869bd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687189-3128-4f28-9ad6-333ca869bd6b" xsi:nil="true"/>
    <lcf76f155ced4ddcb4097134ff3c332f xmlns="8db577f2-5ec6-4bf1-8cb4-a8e72a15ca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7C9727-A873-4222-93F5-ACCC3B8EB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577f2-5ec6-4bf1-8cb4-a8e72a15cada"/>
    <ds:schemaRef ds:uri="81687189-3128-4f28-9ad6-333ca869b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FF6EB3-BCA6-48D1-BC2D-EE043AE60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6BEDB-455D-43FB-8D3F-59E08FA86EE8}">
  <ds:schemaRefs>
    <ds:schemaRef ds:uri="http://schemas.microsoft.com/office/2006/metadata/properties"/>
    <ds:schemaRef ds:uri="http://schemas.microsoft.com/office/infopath/2007/PartnerControls"/>
    <ds:schemaRef ds:uri="81687189-3128-4f28-9ad6-333ca869bd6b"/>
    <ds:schemaRef ds:uri="8db577f2-5ec6-4bf1-8cb4-a8e72a15ca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2073</Words>
  <Application>Microsoft Macintosh PowerPoint</Application>
  <PresentationFormat>Widescreen</PresentationFormat>
  <Paragraphs>188</Paragraphs>
  <Slides>65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Geuss</dc:creator>
  <cp:lastModifiedBy>brian brueck</cp:lastModifiedBy>
  <cp:revision>2</cp:revision>
  <dcterms:created xsi:type="dcterms:W3CDTF">2022-12-21T19:26:03Z</dcterms:created>
  <dcterms:modified xsi:type="dcterms:W3CDTF">2023-01-19T15:18:53Z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0x010100AFB472B2092A514F9FEE28A7350265B5</vt:lpwstr>
  </property>
</Properties>
</file>